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1" r:id="rId4"/>
    <p:sldId id="267" r:id="rId5"/>
    <p:sldId id="268" r:id="rId6"/>
    <p:sldId id="270" r:id="rId7"/>
    <p:sldId id="271" r:id="rId8"/>
    <p:sldId id="275" r:id="rId9"/>
    <p:sldId id="264" r:id="rId10"/>
    <p:sldId id="260" r:id="rId11"/>
    <p:sldId id="265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66" r:id="rId20"/>
    <p:sldId id="25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4163" y="6528739"/>
            <a:ext cx="7570299" cy="27341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2"/>
          </p:nvPr>
        </p:nvSpPr>
        <p:spPr>
          <a:xfrm>
            <a:off x="476205" y="806110"/>
            <a:ext cx="7754112" cy="32371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148" y="6463568"/>
            <a:ext cx="2063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162" y="6466339"/>
            <a:ext cx="60404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347064"/>
            <a:ext cx="8574087" cy="4779100"/>
          </a:xfrm>
        </p:spPr>
        <p:txBody>
          <a:bodyPr/>
          <a:lstStyle>
            <a:lvl1pPr>
              <a:defRPr>
                <a:latin typeface="Seravek Light"/>
                <a:cs typeface="Seravek Light"/>
              </a:defRPr>
            </a:lvl1pPr>
            <a:lvl2pPr>
              <a:defRPr>
                <a:latin typeface="Seravek Light"/>
                <a:cs typeface="Seravek Light"/>
              </a:defRPr>
            </a:lvl2pPr>
            <a:lvl3pPr>
              <a:defRPr>
                <a:latin typeface="Seravek Light"/>
                <a:cs typeface="Seravek Light"/>
              </a:defRPr>
            </a:lvl3pPr>
            <a:lvl4pPr>
              <a:defRPr>
                <a:latin typeface="Seravek Light"/>
                <a:cs typeface="Seravek Light"/>
              </a:defRPr>
            </a:lvl4pPr>
            <a:lvl5pPr>
              <a:defRPr>
                <a:latin typeface="Seravek Light"/>
                <a:cs typeface="Seravek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/>
          </p:nvPr>
        </p:nvSpPr>
        <p:spPr>
          <a:xfrm>
            <a:off x="476205" y="806110"/>
            <a:ext cx="7754112" cy="32371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ravek Light"/>
                <a:cs typeface="Seravek Light"/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1375930"/>
            <a:ext cx="8574087" cy="5018520"/>
          </a:xfrm>
        </p:spPr>
        <p:txBody>
          <a:bodyPr/>
          <a:lstStyle>
            <a:lvl1pPr>
              <a:buNone/>
              <a:defRPr>
                <a:latin typeface="Seravek Light"/>
                <a:cs typeface="Seravek 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ravek Light"/>
              <a:ea typeface="+mj-ea"/>
              <a:cs typeface="Seravek Ligh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ravek Light"/>
              <a:cs typeface="Seravek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ravek Light"/>
                <a:cs typeface="Seravek Light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ravek Light"/>
              <a:cs typeface="Seravek Ligh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  <a:noFill/>
          <a:ln>
            <a:noFill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ravek Light"/>
                <a:ea typeface="+mj-ea"/>
                <a:cs typeface="Seravek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2"/>
          </p:nvPr>
        </p:nvSpPr>
        <p:spPr>
          <a:xfrm>
            <a:off x="476205" y="806110"/>
            <a:ext cx="7754112" cy="32371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ravek Light"/>
                <a:ea typeface="+mn-ea"/>
                <a:cs typeface="Seravek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Seravek Light"/>
                <a:cs typeface="Seravek Light"/>
              </a:defRPr>
            </a:lvl1pPr>
          </a:lstStyle>
          <a:p>
            <a:fld id="{3CDEB31F-3996-B643-A1E4-5B11ACEC5391}" type="datetimeFigureOut">
              <a:rPr lang="en-US" smtClean="0"/>
              <a:pPr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  <a:latin typeface="Seravek Light"/>
                <a:cs typeface="Seravek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Seravek Light"/>
                <a:cs typeface="Seravek Light"/>
              </a:defRPr>
            </a:lvl1pPr>
          </a:lstStyle>
          <a:p>
            <a:fld id="{B905BDEA-8CF2-914C-BA75-56F0EB411F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Seravek Light"/>
          <a:ea typeface="+mj-ea"/>
          <a:cs typeface="Seravek Light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ravek Light"/>
          <a:ea typeface="+mn-ea"/>
          <a:cs typeface="Seravek Light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6205" y="1443868"/>
            <a:ext cx="77541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Medium"/>
                <a:cs typeface="Seravek Medium"/>
              </a:rPr>
              <a:t>Problem Statement</a:t>
            </a:r>
          </a:p>
          <a:p>
            <a:pPr marL="346075"/>
            <a:r>
              <a:rPr lang="en-US" sz="2800" dirty="0" smtClean="0">
                <a:latin typeface="Seravek Light"/>
                <a:cs typeface="Seravek Light"/>
              </a:rPr>
              <a:t>Loftium seeks to maximize </a:t>
            </a:r>
            <a:r>
              <a:rPr lang="en-US" sz="2800" dirty="0" err="1" smtClean="0">
                <a:latin typeface="Seravek Light"/>
                <a:cs typeface="Seravek Light"/>
              </a:rPr>
              <a:t>Airbnb</a:t>
            </a:r>
            <a:r>
              <a:rPr lang="en-US" sz="2800" dirty="0" smtClean="0">
                <a:latin typeface="Seravek Light"/>
                <a:cs typeface="Seravek Light"/>
              </a:rPr>
              <a:t> revenue from private rooms </a:t>
            </a:r>
          </a:p>
          <a:p>
            <a:pPr marL="168275"/>
            <a:endParaRPr lang="en-US" sz="2000" dirty="0" smtClean="0">
              <a:latin typeface="Seravek Light"/>
              <a:cs typeface="Seravek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05" y="3629081"/>
            <a:ext cx="77541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Medium"/>
                <a:cs typeface="Seravek Medium"/>
              </a:rPr>
              <a:t>Desired Outcome</a:t>
            </a:r>
          </a:p>
          <a:p>
            <a:pPr marL="346075"/>
            <a:r>
              <a:rPr lang="en-US" sz="2800" dirty="0" smtClean="0">
                <a:latin typeface="Seravek Light"/>
                <a:cs typeface="Seravek Light"/>
              </a:rPr>
              <a:t>A predictive </a:t>
            </a:r>
            <a:r>
              <a:rPr lang="en-US" sz="2800" dirty="0" smtClean="0">
                <a:latin typeface="Seravek Light"/>
                <a:cs typeface="Seravek Light"/>
              </a:rPr>
              <a:t>model that best estimates recurring </a:t>
            </a:r>
            <a:r>
              <a:rPr lang="en-US" sz="2800" dirty="0" err="1" smtClean="0">
                <a:latin typeface="Seravek Light"/>
                <a:cs typeface="Seravek Light"/>
              </a:rPr>
              <a:t>Airbnb</a:t>
            </a:r>
            <a:r>
              <a:rPr lang="en-US" sz="2800" dirty="0" smtClean="0">
                <a:latin typeface="Seravek Light"/>
                <a:cs typeface="Seravek Light"/>
              </a:rPr>
              <a:t> revenue </a:t>
            </a:r>
            <a:r>
              <a:rPr lang="en-US" sz="2800" dirty="0" smtClean="0">
                <a:latin typeface="Seravek Light"/>
                <a:cs typeface="Seravek Light"/>
              </a:rPr>
              <a:t>for private </a:t>
            </a:r>
            <a:r>
              <a:rPr lang="en-US" sz="2800" dirty="0" smtClean="0">
                <a:latin typeface="Seravek Light"/>
                <a:cs typeface="Seravek Light"/>
              </a:rPr>
              <a:t>rooms</a:t>
            </a:r>
          </a:p>
          <a:p>
            <a:pPr marL="168275"/>
            <a:endParaRPr lang="en-US" sz="2000" dirty="0" smtClean="0">
              <a:latin typeface="Seravek Light"/>
              <a:cs typeface="Seravek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Evaluation of Loftium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Scoring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8421334" cy="516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Bef>
                <a:spcPts val="1200"/>
              </a:spcBef>
              <a:spcAft>
                <a:spcPts val="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Metric = RMSE (Root Mean </a:t>
            </a:r>
            <a:r>
              <a:rPr lang="en-US" sz="2400" i="1" u="sng" dirty="0" smtClean="0">
                <a:latin typeface="Seravek Medium"/>
                <a:cs typeface="Seravek Medium"/>
              </a:rPr>
              <a:t>Squared</a:t>
            </a:r>
            <a:r>
              <a:rPr lang="en-US" sz="2400" dirty="0" smtClean="0">
                <a:latin typeface="Seravek Light"/>
                <a:cs typeface="Seravek Light"/>
              </a:rPr>
              <a:t> Error)</a:t>
            </a:r>
          </a:p>
          <a:p>
            <a:pPr marL="1208087" lvl="2" indent="-342900">
              <a:spcAft>
                <a:spcPts val="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i="1" dirty="0" smtClean="0">
                <a:latin typeface="Seravek Light"/>
                <a:cs typeface="Seravek Light"/>
              </a:rPr>
              <a:t>Really penalizes bad predictions!</a:t>
            </a:r>
            <a:endParaRPr lang="en-US" i="1" dirty="0">
              <a:latin typeface="Seravek Light"/>
              <a:cs typeface="Seravek Light"/>
            </a:endParaRPr>
          </a:p>
          <a:p>
            <a:pPr marL="750887" indent="-342900">
              <a:spcBef>
                <a:spcPts val="1200"/>
              </a:spcBef>
              <a:spcAft>
                <a:spcPts val="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Based on Loftium Model: RMSE = 26.25 </a:t>
            </a:r>
          </a:p>
          <a:p>
            <a:pPr marL="1208087" lvl="2" indent="-342900">
              <a:spcAft>
                <a:spcPts val="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i="1" dirty="0" smtClean="0">
                <a:latin typeface="Seravek Light"/>
                <a:cs typeface="Seravek Light"/>
              </a:rPr>
              <a:t>Roughly speaking,  predicted </a:t>
            </a:r>
            <a:r>
              <a:rPr lang="en-US" i="1" dirty="0" smtClean="0">
                <a:latin typeface="Seravek Light"/>
                <a:cs typeface="Seravek Light"/>
              </a:rPr>
              <a:t>EDR differs from </a:t>
            </a:r>
            <a:r>
              <a:rPr lang="en-US" i="1" dirty="0" smtClean="0">
                <a:latin typeface="Seravek Light"/>
                <a:cs typeface="Seravek Light"/>
              </a:rPr>
              <a:t>actual EDR  by about $26</a:t>
            </a:r>
          </a:p>
          <a:p>
            <a:pPr marL="750887" lvl="0" indent="-342900">
              <a:spcBef>
                <a:spcPts val="1200"/>
              </a:spcBef>
              <a:spcAft>
                <a:spcPts val="600"/>
              </a:spcAft>
              <a:buClr>
                <a:srgbClr val="99CC00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Seravek Light"/>
                <a:cs typeface="Seravek Light"/>
              </a:rPr>
              <a:t>This seems bad, but there are a LOT of “outliers” in data </a:t>
            </a:r>
          </a:p>
          <a:p>
            <a:pPr marL="750887" lvl="0" indent="-342900">
              <a:spcBef>
                <a:spcPts val="1200"/>
              </a:spcBef>
              <a:spcAft>
                <a:spcPts val="600"/>
              </a:spcAft>
              <a:buClr>
                <a:srgbClr val="99CC00"/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prstClr val="black"/>
                </a:solidFill>
                <a:latin typeface="Seravek Light"/>
                <a:cs typeface="Seravek Light"/>
              </a:rPr>
              <a:t>Further segmentation </a:t>
            </a:r>
            <a:r>
              <a:rPr lang="en-US" sz="2400" dirty="0" smtClean="0">
                <a:solidFill>
                  <a:prstClr val="black"/>
                </a:solidFill>
                <a:latin typeface="Seravek Light"/>
                <a:cs typeface="Seravek Light"/>
              </a:rPr>
              <a:t>will yield much better </a:t>
            </a:r>
            <a:r>
              <a:rPr lang="en-US" sz="2400" dirty="0" smtClean="0">
                <a:solidFill>
                  <a:prstClr val="black"/>
                </a:solidFill>
                <a:latin typeface="Seravek Light"/>
                <a:cs typeface="Seravek Light"/>
              </a:rPr>
              <a:t>results</a:t>
            </a:r>
          </a:p>
          <a:p>
            <a:pPr marL="1208087" lvl="1" indent="-342900">
              <a:spcBef>
                <a:spcPts val="600"/>
              </a:spcBef>
              <a:spcAft>
                <a:spcPts val="600"/>
              </a:spcAft>
              <a:buClr>
                <a:srgbClr val="99CC00"/>
              </a:buClr>
              <a:buFont typeface="Wingdings" charset="2"/>
              <a:buChar char="§"/>
            </a:pPr>
            <a:r>
              <a:rPr lang="en-US" i="1" dirty="0" smtClean="0">
                <a:solidFill>
                  <a:prstClr val="black"/>
                </a:solidFill>
                <a:latin typeface="Seravek Light"/>
                <a:cs typeface="Seravek Light"/>
              </a:rPr>
              <a:t>What specific property types are the “core” for Loftium?</a:t>
            </a:r>
            <a:endParaRPr lang="en-US" i="1" dirty="0">
              <a:solidFill>
                <a:prstClr val="black"/>
              </a:solidFill>
              <a:latin typeface="Seravek Light"/>
              <a:cs typeface="Seravek Light"/>
            </a:endParaRPr>
          </a:p>
          <a:p>
            <a:pPr marL="1208087" lvl="2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endParaRPr lang="en-US" dirty="0" smtClean="0">
              <a:latin typeface="Seravek Light"/>
              <a:cs typeface="Seravek Light"/>
            </a:endParaRP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endParaRPr lang="en-US" sz="2400" dirty="0" smtClean="0">
              <a:latin typeface="Seravek Light"/>
              <a:cs typeface="Seravek Light"/>
            </a:endParaRP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endParaRPr lang="en-US" sz="2400" dirty="0" smtClean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36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Project 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7493622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>
                <a:latin typeface="Seravek Light"/>
                <a:cs typeface="Seravek Light"/>
              </a:rPr>
              <a:t>Explore Loftium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Evaluate </a:t>
            </a:r>
            <a:r>
              <a:rPr lang="en-US" sz="2400" dirty="0" err="1" smtClean="0">
                <a:latin typeface="Seravek Light"/>
                <a:cs typeface="Seravek Light"/>
              </a:rPr>
              <a:t>Loftium’s</a:t>
            </a:r>
            <a:r>
              <a:rPr lang="en-US" sz="2400" dirty="0" smtClean="0">
                <a:latin typeface="Seravek Light"/>
                <a:cs typeface="Seravek Light"/>
              </a:rPr>
              <a:t> existing model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Medium"/>
                <a:cs typeface="Seravek Medium"/>
              </a:rPr>
              <a:t>Scrape for additional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Develop alternative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Natural Language Processing</a:t>
            </a:r>
            <a:endParaRPr lang="en-US" sz="3200" b="1" dirty="0" smtClean="0">
              <a:latin typeface="Seravek Light"/>
              <a:cs typeface="Seravek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2106916"/>
            <a:ext cx="5075525" cy="154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53850"/>
          <a:stretch/>
        </p:blipFill>
        <p:spPr>
          <a:xfrm>
            <a:off x="473552" y="3819491"/>
            <a:ext cx="8493887" cy="20059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7239" y="4954239"/>
            <a:ext cx="3893743" cy="29389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50938" y="2188676"/>
            <a:ext cx="1700233" cy="29389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36326" y="1724543"/>
            <a:ext cx="8684650" cy="3950333"/>
            <a:chOff x="236325" y="1250280"/>
            <a:chExt cx="11028575" cy="50165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25" y="1250280"/>
              <a:ext cx="2781300" cy="5016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636"/>
            <a:stretch/>
          </p:blipFill>
          <p:spPr>
            <a:xfrm>
              <a:off x="3007130" y="1292264"/>
              <a:ext cx="2743200" cy="49215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2800" y="1292264"/>
              <a:ext cx="2654300" cy="4889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7100" y="1292264"/>
              <a:ext cx="2717800" cy="49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3258917" cy="2135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250" y="1284453"/>
            <a:ext cx="5373885" cy="51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66522"/>
              </p:ext>
            </p:extLst>
          </p:nvPr>
        </p:nvGraphicFramePr>
        <p:xfrm>
          <a:off x="5961313" y="1424335"/>
          <a:ext cx="2861401" cy="4889500"/>
        </p:xfrm>
        <a:graphic>
          <a:graphicData uri="http://schemas.openxmlformats.org/drawingml/2006/table">
            <a:tbl>
              <a:tblPr/>
              <a:tblGrid>
                <a:gridCol w="1707864"/>
                <a:gridCol w="571773"/>
                <a:gridCol w="581764"/>
              </a:tblGrid>
              <a:tr h="16545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Bigram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Count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light rail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30.43%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downtown seattle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17.39%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rail station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15.22%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clean quiet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13.04%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university washington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13.04%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walk othello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othello light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quiet cozy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quiet jewish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    by bus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station 8mile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neighborhood quiet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walk seward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community just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jewish community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just 1mile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coffee shops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seward park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8mile walk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1mile walk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minutes walk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washer dryer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easy access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  easy bus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4826292" cy="31624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22240" y="1491996"/>
            <a:ext cx="369433" cy="2586223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7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47146"/>
              </p:ext>
            </p:extLst>
          </p:nvPr>
        </p:nvGraphicFramePr>
        <p:xfrm>
          <a:off x="5961313" y="1424335"/>
          <a:ext cx="2861401" cy="4853108"/>
        </p:xfrm>
        <a:graphic>
          <a:graphicData uri="http://schemas.openxmlformats.org/drawingml/2006/table">
            <a:tbl>
              <a:tblPr/>
              <a:tblGrid>
                <a:gridCol w="1707864"/>
                <a:gridCol w="571773"/>
                <a:gridCol w="581764"/>
              </a:tblGrid>
              <a:tr h="16545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Bigram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Count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private bath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41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6.18%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light rail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29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8.53%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capitol hill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7.35%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easy access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7.35%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downtown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seattle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24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7.06%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blocks away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22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6.47%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walking distance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5.88%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bus downtown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5.88%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street parking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19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5.59%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coffee shops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19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5.59%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10 minutes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18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5.29%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 bus lines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18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5.29%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minute walk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17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5.00%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columbia city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17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5.00%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university district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4.71%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west seattle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4.71%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minutes downtown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4.41%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queen size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4.41%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shared kitchen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4.12%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quiet neighborhood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4.12%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craftsman home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shops restaurants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shared bathroom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15 minutes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4826292" cy="31624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4987" y="1491996"/>
            <a:ext cx="402138" cy="2586223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4826292" cy="31624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83302" y="1491996"/>
            <a:ext cx="402138" cy="2586223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8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3258917" cy="21354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31257" y="1461190"/>
            <a:ext cx="1842676" cy="1719179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131" y="1257968"/>
            <a:ext cx="5436859" cy="51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8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Project 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7493622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>
                <a:latin typeface="Seravek Light"/>
                <a:cs typeface="Seravek Light"/>
              </a:rPr>
              <a:t>Explore Loftium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Evaluate </a:t>
            </a:r>
            <a:r>
              <a:rPr lang="en-US" sz="2400" dirty="0" err="1" smtClean="0">
                <a:latin typeface="Seravek Light"/>
                <a:cs typeface="Seravek Light"/>
              </a:rPr>
              <a:t>Loftium’s</a:t>
            </a:r>
            <a:r>
              <a:rPr lang="en-US" sz="2400" dirty="0" smtClean="0">
                <a:latin typeface="Seravek Light"/>
                <a:cs typeface="Seravek Light"/>
              </a:rPr>
              <a:t> existing model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Scrape for additional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Medium"/>
                <a:cs typeface="Seravek Medium"/>
              </a:rPr>
              <a:t>Develop alternative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8403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Project 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7493622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>
                <a:latin typeface="Seravek Medium"/>
                <a:cs typeface="Seravek Medium"/>
              </a:rPr>
              <a:t>Explore Loftium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Evaluate </a:t>
            </a:r>
            <a:r>
              <a:rPr lang="en-US" sz="2400" dirty="0" err="1" smtClean="0">
                <a:latin typeface="Seravek Light"/>
                <a:cs typeface="Seravek Light"/>
              </a:rPr>
              <a:t>Loftium’s</a:t>
            </a:r>
            <a:r>
              <a:rPr lang="en-US" sz="2400" dirty="0" smtClean="0">
                <a:latin typeface="Seravek Light"/>
                <a:cs typeface="Seravek Light"/>
              </a:rPr>
              <a:t> existing model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Scrape for additional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Develop alternative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2827" y="1443868"/>
            <a:ext cx="741168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Alternative Questions to Explore:</a:t>
            </a:r>
          </a:p>
          <a:p>
            <a:pPr marL="688975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>
                <a:latin typeface="Seravek Light"/>
                <a:cs typeface="Seravek Light"/>
              </a:rPr>
              <a:t>Customer acquisition predictive model</a:t>
            </a:r>
          </a:p>
          <a:p>
            <a:pPr marL="1146175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i="1" dirty="0" smtClean="0">
                <a:latin typeface="Seravek Light"/>
                <a:cs typeface="Seravek Light"/>
              </a:rPr>
              <a:t>What </a:t>
            </a:r>
            <a:r>
              <a:rPr lang="en-US" b="1" i="1" dirty="0" smtClean="0">
                <a:latin typeface="Seravek Light"/>
                <a:cs typeface="Seravek Light"/>
              </a:rPr>
              <a:t>customer</a:t>
            </a:r>
            <a:r>
              <a:rPr lang="en-US" i="1" dirty="0" smtClean="0">
                <a:latin typeface="Seravek Light"/>
                <a:cs typeface="Seravek Light"/>
              </a:rPr>
              <a:t> profiles are most likely to use </a:t>
            </a:r>
            <a:r>
              <a:rPr lang="en-US" i="1" dirty="0" err="1" smtClean="0">
                <a:latin typeface="Seravek Light"/>
                <a:cs typeface="Seravek Light"/>
              </a:rPr>
              <a:t>Loftium’s</a:t>
            </a:r>
            <a:r>
              <a:rPr lang="en-US" i="1" dirty="0" smtClean="0">
                <a:latin typeface="Seravek Light"/>
                <a:cs typeface="Seravek Light"/>
              </a:rPr>
              <a:t> services?</a:t>
            </a:r>
          </a:p>
          <a:p>
            <a:pPr marL="1146175" lvl="1" indent="-342900">
              <a:buFont typeface="Wingdings" charset="2"/>
              <a:buChar char="§"/>
            </a:pPr>
            <a:r>
              <a:rPr lang="en-US" i="1" dirty="0" smtClean="0">
                <a:latin typeface="Seravek Light"/>
                <a:cs typeface="Seravek Light"/>
              </a:rPr>
              <a:t>What </a:t>
            </a:r>
            <a:r>
              <a:rPr lang="en-US" b="1" i="1" dirty="0" smtClean="0">
                <a:latin typeface="Seravek Light"/>
                <a:cs typeface="Seravek Light"/>
              </a:rPr>
              <a:t>property</a:t>
            </a:r>
            <a:r>
              <a:rPr lang="en-US" i="1" dirty="0" smtClean="0">
                <a:latin typeface="Seravek Light"/>
                <a:cs typeface="Seravek Light"/>
              </a:rPr>
              <a:t> profiles are the best candidates for </a:t>
            </a:r>
            <a:r>
              <a:rPr lang="en-US" i="1" dirty="0" err="1" smtClean="0">
                <a:latin typeface="Seravek Light"/>
                <a:cs typeface="Seravek Light"/>
              </a:rPr>
              <a:t>Loftium’s</a:t>
            </a:r>
            <a:r>
              <a:rPr lang="en-US" i="1" dirty="0" smtClean="0">
                <a:latin typeface="Seravek Light"/>
                <a:cs typeface="Seravek Light"/>
              </a:rPr>
              <a:t> services?</a:t>
            </a:r>
          </a:p>
          <a:p>
            <a:pPr marL="168275"/>
            <a:endParaRPr lang="en-US" sz="2000" dirty="0" smtClean="0">
              <a:latin typeface="Seravek Light"/>
              <a:cs typeface="Seravek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Exploring the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Laying </a:t>
            </a:r>
            <a:r>
              <a:rPr lang="en-US" sz="3200" b="1" dirty="0" smtClean="0">
                <a:latin typeface="Seravek Light"/>
                <a:cs typeface="Seravek Light"/>
              </a:rPr>
              <a:t>out </a:t>
            </a:r>
            <a:r>
              <a:rPr lang="en-US" sz="3200" b="1" dirty="0" smtClean="0">
                <a:latin typeface="Seravek Light"/>
                <a:cs typeface="Seravek Light"/>
              </a:rPr>
              <a:t>assumptions</a:t>
            </a:r>
            <a:endParaRPr lang="en-US" sz="3200" b="1" dirty="0" smtClean="0">
              <a:latin typeface="Seravek Light"/>
              <a:cs typeface="Seravek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749362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Phase 1: Limited to Loftium data - Seattle</a:t>
            </a:r>
          </a:p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Target:  Expected Monthly Revenue  (EMR)</a:t>
            </a:r>
          </a:p>
          <a:p>
            <a:pPr marL="1208087" lvl="1" indent="-342900">
              <a:spcBef>
                <a:spcPts val="6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000" dirty="0" smtClean="0">
                <a:latin typeface="Seravek Medium"/>
                <a:cs typeface="Seravek Medium"/>
              </a:rPr>
              <a:t>Expected Daily Revenue (EDR)</a:t>
            </a:r>
          </a:p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Project Priority:</a:t>
            </a:r>
          </a:p>
          <a:p>
            <a:pPr marL="1208087" lvl="1" indent="-342900">
              <a:spcBef>
                <a:spcPts val="6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000" dirty="0" smtClean="0">
                <a:latin typeface="Seravek Light"/>
                <a:cs typeface="Seravek Light"/>
              </a:rPr>
              <a:t>Predictive accuracy</a:t>
            </a:r>
          </a:p>
          <a:p>
            <a:pPr marL="1208087" lvl="1" indent="-342900">
              <a:spcBef>
                <a:spcPts val="6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000" dirty="0" smtClean="0">
                <a:latin typeface="Seravek Light"/>
                <a:cs typeface="Seravek Light"/>
              </a:rPr>
              <a:t>Extra feature engineering</a:t>
            </a:r>
          </a:p>
          <a:p>
            <a:pPr marL="1208087" lvl="1" indent="-342900">
              <a:spcBef>
                <a:spcPts val="6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000" dirty="0" smtClean="0">
                <a:latin typeface="Seravek Light"/>
                <a:cs typeface="Seravek Light"/>
              </a:rPr>
              <a:t>Statistical </a:t>
            </a:r>
            <a:r>
              <a:rPr lang="en-US" sz="2000" dirty="0" smtClean="0">
                <a:latin typeface="Seravek Light"/>
                <a:cs typeface="Seravek Light"/>
              </a:rPr>
              <a:t>inference</a:t>
            </a:r>
            <a:endParaRPr lang="en-US" sz="2000" dirty="0" smtClean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314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Identifying Hypotheses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EDR is driven by:</a:t>
            </a:r>
            <a:endParaRPr lang="en-US" sz="3200" b="1" dirty="0" smtClean="0">
              <a:latin typeface="Seravek Light"/>
              <a:cs typeface="Seravek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79" y="2429844"/>
            <a:ext cx="2820963" cy="3869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6106" y="2330118"/>
            <a:ext cx="5718773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800" dirty="0" smtClean="0">
                <a:latin typeface="Seravek Light"/>
                <a:cs typeface="Seravek Light"/>
              </a:rPr>
              <a:t>Location, location, location!</a:t>
            </a:r>
          </a:p>
          <a:p>
            <a:pPr marL="1208087" lvl="1" indent="-342900">
              <a:spcBef>
                <a:spcPts val="600"/>
              </a:spcBef>
              <a:buClr>
                <a:srgbClr val="99CC00"/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Seravek Light"/>
                <a:cs typeface="Seravek Light"/>
              </a:rPr>
              <a:t>Majority of predictive power</a:t>
            </a:r>
            <a:endParaRPr lang="en-US" sz="2400" dirty="0" smtClean="0">
              <a:latin typeface="Seravek Light"/>
              <a:cs typeface="Seravek Light"/>
            </a:endParaRPr>
          </a:p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800" dirty="0" smtClean="0">
                <a:latin typeface="Seravek Light"/>
                <a:cs typeface="Seravek Light"/>
              </a:rPr>
              <a:t>Seasonality</a:t>
            </a:r>
          </a:p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800" dirty="0" smtClean="0">
                <a:latin typeface="Seravek Light"/>
                <a:cs typeface="Seravek Light"/>
              </a:rPr>
              <a:t>Host quality</a:t>
            </a:r>
          </a:p>
          <a:p>
            <a:pPr marL="750887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r>
              <a:rPr lang="en-US" sz="2800" i="1" dirty="0" smtClean="0">
                <a:latin typeface="Seravek Light"/>
                <a:cs typeface="Seravek Light"/>
              </a:rPr>
              <a:t>Are there any non-locational, non-seasonal features we can use to improve model accuracy?</a:t>
            </a:r>
          </a:p>
          <a:p>
            <a:pPr marL="1208087" lvl="1" indent="-342900">
              <a:spcBef>
                <a:spcPts val="1800"/>
              </a:spcBef>
              <a:buClr>
                <a:schemeClr val="accent4"/>
              </a:buClr>
              <a:buFont typeface="Wingdings" charset="2"/>
              <a:buChar char="§"/>
            </a:pPr>
            <a:endParaRPr lang="en-US" sz="2000" dirty="0" smtClean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164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226418"/>
            <a:ext cx="8312728" cy="525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458361"/>
            <a:ext cx="8289636" cy="45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492379"/>
            <a:ext cx="8312728" cy="44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2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Host Quality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750909"/>
            <a:ext cx="8312727" cy="4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Project 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7493622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>
                <a:latin typeface="Seravek Light"/>
                <a:cs typeface="Seravek Light"/>
              </a:rPr>
              <a:t>Explore Loftium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Medium"/>
                <a:cs typeface="Seravek Medium"/>
              </a:rPr>
              <a:t>Evaluate </a:t>
            </a:r>
            <a:r>
              <a:rPr lang="en-US" sz="2400" dirty="0" err="1" smtClean="0">
                <a:latin typeface="Seravek Medium"/>
                <a:cs typeface="Seravek Medium"/>
              </a:rPr>
              <a:t>Loftium’s</a:t>
            </a:r>
            <a:r>
              <a:rPr lang="en-US" sz="2400" dirty="0" smtClean="0">
                <a:latin typeface="Seravek Medium"/>
                <a:cs typeface="Seravek Medium"/>
              </a:rPr>
              <a:t> existing model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Scrape for additional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Develop alternative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549</TotalTime>
  <Words>626</Words>
  <Application>Microsoft Macintosh PowerPoint</Application>
  <PresentationFormat>On-screen Show (4:3)</PresentationFormat>
  <Paragraphs>222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Spectrum</vt:lpstr>
      <vt:lpstr>Loftium – Project Overview</vt:lpstr>
      <vt:lpstr>Loftium – Project Overview</vt:lpstr>
      <vt:lpstr>Exploring the Data</vt:lpstr>
      <vt:lpstr>Identifying Hypotheses</vt:lpstr>
      <vt:lpstr>Location, Location, Location!</vt:lpstr>
      <vt:lpstr>Exploring Seasonality</vt:lpstr>
      <vt:lpstr>Exploring Seasonality</vt:lpstr>
      <vt:lpstr>Exploring Host Quality</vt:lpstr>
      <vt:lpstr>Loftium – Project Overview</vt:lpstr>
      <vt:lpstr>Evaluation of Loftium Model</vt:lpstr>
      <vt:lpstr>Loftium – Project Overview</vt:lpstr>
      <vt:lpstr>Finding Additional Features</vt:lpstr>
      <vt:lpstr>Finding Additional Features</vt:lpstr>
      <vt:lpstr>Text Mining</vt:lpstr>
      <vt:lpstr>Text Mining</vt:lpstr>
      <vt:lpstr>Text Mining</vt:lpstr>
      <vt:lpstr>Text Mining</vt:lpstr>
      <vt:lpstr>Text Mining</vt:lpstr>
      <vt:lpstr>Loftium – Project Overview</vt:lpstr>
      <vt:lpstr>Loftium – 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53</cp:revision>
  <dcterms:created xsi:type="dcterms:W3CDTF">2017-03-06T17:16:22Z</dcterms:created>
  <dcterms:modified xsi:type="dcterms:W3CDTF">2017-03-07T02:52:22Z</dcterms:modified>
</cp:coreProperties>
</file>